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8caae4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8caae4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e8caae4a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e8caae4a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e8caae4a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e8caae4a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e8caae4a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e8caae4a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e8caae4a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e8caae4a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e8caae4a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e8caae4a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3850"/>
            <a:ext cx="8520600" cy="182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Statistics is the Foundation of Data Science</a:t>
            </a:r>
            <a:endParaRPr i="1">
              <a:solidFill>
                <a:srgbClr val="0000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30600"/>
            <a:ext cx="8520600" cy="10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Dr. Tirthajyoti Sarkar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August 31st, 2019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33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and the ‘</a:t>
            </a:r>
            <a:r>
              <a:rPr b="1" i="1" lang="en-GB"/>
              <a:t>Scientific Method</a:t>
            </a:r>
            <a:r>
              <a:rPr lang="en-GB"/>
              <a:t>’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75" y="1477425"/>
            <a:ext cx="4748475" cy="21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0975" y="1227399"/>
            <a:ext cx="2458762" cy="329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196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of Data Science in 17th century...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75" y="2716072"/>
            <a:ext cx="1307550" cy="18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524" y="1245399"/>
            <a:ext cx="1899925" cy="3473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8174" y="3106625"/>
            <a:ext cx="208597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3700" y="1245400"/>
            <a:ext cx="3111525" cy="163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227" y="1162050"/>
            <a:ext cx="1803048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>
            <a:off x="1657525" y="2474225"/>
            <a:ext cx="829500" cy="572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3648525" y="1901525"/>
            <a:ext cx="829500" cy="572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 rot="4122394">
            <a:off x="5472047" y="2775712"/>
            <a:ext cx="829422" cy="572764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6519600" y="3485875"/>
            <a:ext cx="24993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The modern science was kickstarted - using data table, and curve fitting...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17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brief history of statistics...</a:t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495450" y="1896225"/>
            <a:ext cx="2192400" cy="120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Times New Roman"/>
                <a:ea typeface="Times New Roman"/>
                <a:cs typeface="Times New Roman"/>
                <a:sym typeface="Times New Roman"/>
              </a:rPr>
              <a:t>Middle of 18th century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311700" y="3619025"/>
            <a:ext cx="2559900" cy="120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Times New Roman"/>
                <a:ea typeface="Times New Roman"/>
                <a:cs typeface="Times New Roman"/>
                <a:sym typeface="Times New Roman"/>
              </a:rPr>
              <a:t>Tax, economy, military data collection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1348650" y="2951000"/>
            <a:ext cx="486000" cy="699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3520900" y="1925950"/>
            <a:ext cx="2192400" cy="120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Times New Roman"/>
                <a:ea typeface="Times New Roman"/>
                <a:cs typeface="Times New Roman"/>
                <a:sym typeface="Times New Roman"/>
              </a:rPr>
              <a:t>19th century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2557600" y="3619025"/>
            <a:ext cx="3733200" cy="120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Times New Roman"/>
                <a:ea typeface="Times New Roman"/>
                <a:cs typeface="Times New Roman"/>
                <a:sym typeface="Times New Roman"/>
              </a:rPr>
              <a:t>Probability, uncertainty, mathematical foundation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4374100" y="2980725"/>
            <a:ext cx="486000" cy="699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6387275" y="1925950"/>
            <a:ext cx="2192400" cy="120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Times New Roman"/>
                <a:ea typeface="Times New Roman"/>
                <a:cs typeface="Times New Roman"/>
                <a:sym typeface="Times New Roman"/>
              </a:rPr>
              <a:t>20th</a:t>
            </a:r>
            <a:r>
              <a:rPr b="1" lang="en-GB" sz="2400">
                <a:latin typeface="Times New Roman"/>
                <a:ea typeface="Times New Roman"/>
                <a:cs typeface="Times New Roman"/>
                <a:sym typeface="Times New Roman"/>
              </a:rPr>
              <a:t> century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6290800" y="3619025"/>
            <a:ext cx="2773200" cy="120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Times New Roman"/>
                <a:ea typeface="Times New Roman"/>
                <a:cs typeface="Times New Roman"/>
                <a:sym typeface="Times New Roman"/>
              </a:rPr>
              <a:t>Inference, prediction, modern concepts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7240475" y="2980725"/>
            <a:ext cx="486000" cy="699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950" y="920750"/>
            <a:ext cx="819100" cy="10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1300" y="910822"/>
            <a:ext cx="819100" cy="1092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8649" y="910823"/>
            <a:ext cx="736086" cy="10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5000" y="945624"/>
            <a:ext cx="736075" cy="980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5167" y="1073158"/>
            <a:ext cx="819100" cy="877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8350" y="975624"/>
            <a:ext cx="819100" cy="92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75" y="3852250"/>
            <a:ext cx="1491900" cy="111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16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is statistics ‘hot’ today?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075" y="812300"/>
            <a:ext cx="2462049" cy="17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0700" y="888725"/>
            <a:ext cx="2778867" cy="15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/>
          <p:nvPr/>
        </p:nvSpPr>
        <p:spPr>
          <a:xfrm>
            <a:off x="2148400" y="1491900"/>
            <a:ext cx="829500" cy="572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311700" y="2605238"/>
            <a:ext cx="2884200" cy="11175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statistics was developed to handle ‘</a:t>
            </a:r>
            <a:r>
              <a:rPr b="1" lang="en-GB"/>
              <a:t>Small Data</a:t>
            </a:r>
            <a:r>
              <a:rPr lang="en-GB"/>
              <a:t>’</a:t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3446775" y="2710450"/>
            <a:ext cx="5527800" cy="2259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Incredibly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 rich and mathematically sound </a:t>
            </a:r>
            <a:r>
              <a:rPr b="1" lang="en-GB" sz="1800">
                <a:latin typeface="Comic Sans MS"/>
                <a:ea typeface="Comic Sans MS"/>
                <a:cs typeface="Comic Sans MS"/>
                <a:sym typeface="Comic Sans MS"/>
              </a:rPr>
              <a:t>modeling and prediction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 techniques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Standard way to deal with </a:t>
            </a:r>
            <a:r>
              <a:rPr b="1" lang="en-GB" sz="1800">
                <a:latin typeface="Comic Sans MS"/>
                <a:ea typeface="Comic Sans MS"/>
                <a:cs typeface="Comic Sans MS"/>
                <a:sym typeface="Comic Sans MS"/>
              </a:rPr>
              <a:t>uncertainty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Fast, ‘good enough’ </a:t>
            </a:r>
            <a:r>
              <a:rPr b="1" lang="en-GB" sz="1800">
                <a:latin typeface="Comic Sans MS"/>
                <a:ea typeface="Comic Sans MS"/>
                <a:cs typeface="Comic Sans MS"/>
                <a:sym typeface="Comic Sans MS"/>
              </a:rPr>
              <a:t>alternative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 to model data w/o using heavy computation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Bayesian approach </a:t>
            </a:r>
            <a:r>
              <a:rPr b="1" lang="en-GB" sz="1800">
                <a:latin typeface="Comic Sans MS"/>
                <a:ea typeface="Comic Sans MS"/>
                <a:cs typeface="Comic Sans MS"/>
                <a:sym typeface="Comic Sans MS"/>
              </a:rPr>
              <a:t>fits naturally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 with the mantra of ‘</a:t>
            </a:r>
            <a:r>
              <a:rPr i="1" lang="en-GB" sz="1800">
                <a:latin typeface="Comic Sans MS"/>
                <a:ea typeface="Comic Sans MS"/>
                <a:cs typeface="Comic Sans MS"/>
                <a:sym typeface="Comic Sans MS"/>
              </a:rPr>
              <a:t>update your belief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’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0067" y="892675"/>
            <a:ext cx="1684796" cy="16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6245700" y="616275"/>
            <a:ext cx="22044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66666"/>
                </a:solidFill>
                <a:latin typeface="Impact"/>
                <a:ea typeface="Impact"/>
                <a:cs typeface="Impact"/>
                <a:sym typeface="Impact"/>
              </a:rPr>
              <a:t>High-dimension</a:t>
            </a:r>
            <a:endParaRPr sz="1800">
              <a:solidFill>
                <a:srgbClr val="66666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208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 of statistics in action...</a:t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907450"/>
            <a:ext cx="2198426" cy="12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2581900" y="998200"/>
            <a:ext cx="17304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omic Sans MS"/>
                <a:ea typeface="Comic Sans MS"/>
                <a:cs typeface="Comic Sans MS"/>
                <a:sym typeface="Comic Sans MS"/>
              </a:rPr>
              <a:t>Linear and non-linear regression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00" y="2365175"/>
            <a:ext cx="2198424" cy="115233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2581900" y="2414988"/>
            <a:ext cx="17304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omic Sans MS"/>
                <a:ea typeface="Comic Sans MS"/>
                <a:cs typeface="Comic Sans MS"/>
                <a:sym typeface="Comic Sans MS"/>
              </a:rPr>
              <a:t>Hypothesis testing, ANOVA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100" y="3741025"/>
            <a:ext cx="2195549" cy="12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2662525" y="3831788"/>
            <a:ext cx="17304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omic Sans MS"/>
                <a:ea typeface="Comic Sans MS"/>
                <a:cs typeface="Comic Sans MS"/>
                <a:sym typeface="Comic Sans MS"/>
              </a:rPr>
              <a:t>Failure analysis, QA models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6981300" y="998200"/>
            <a:ext cx="18510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omic Sans MS"/>
                <a:ea typeface="Comic Sans MS"/>
                <a:cs typeface="Comic Sans MS"/>
                <a:sym typeface="Comic Sans MS"/>
              </a:rPr>
              <a:t>Probabilistic modeling for motion control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5750" y="907451"/>
            <a:ext cx="2195550" cy="135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5075" y="2384450"/>
            <a:ext cx="1850999" cy="123304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6981300" y="2474613"/>
            <a:ext cx="17304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omic Sans MS"/>
                <a:ea typeface="Comic Sans MS"/>
                <a:cs typeface="Comic Sans MS"/>
                <a:sym typeface="Comic Sans MS"/>
              </a:rPr>
              <a:t>Descriptive stats, visualization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5746" y="3744250"/>
            <a:ext cx="1641909" cy="12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6376050" y="3834425"/>
            <a:ext cx="26316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omic Sans MS"/>
                <a:ea typeface="Comic Sans MS"/>
                <a:cs typeface="Comic Sans MS"/>
                <a:sym typeface="Comic Sans MS"/>
              </a:rPr>
              <a:t>Time series modeling, geo-spatial regression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/>
          <p:nvPr/>
        </p:nvSpPr>
        <p:spPr>
          <a:xfrm>
            <a:off x="6174575" y="1854675"/>
            <a:ext cx="2524500" cy="2880900"/>
          </a:xfrm>
          <a:prstGeom prst="foldedCorner">
            <a:avLst>
              <a:gd fmla="val 220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NumPy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Pandas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Matplotlib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Scipy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Statsmodels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Seaborn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MLR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Scikit-learn</a:t>
            </a:r>
            <a:endParaRPr/>
          </a:p>
        </p:txBody>
      </p:sp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18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will we learn in this bootcamp?</a:t>
            </a:r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178475" y="839950"/>
            <a:ext cx="8520600" cy="41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❖"/>
            </a:pPr>
            <a:r>
              <a:rPr b="1" i="1" lang="en-GB">
                <a:latin typeface="Comic Sans MS"/>
                <a:ea typeface="Comic Sans MS"/>
                <a:cs typeface="Comic Sans MS"/>
                <a:sym typeface="Comic Sans MS"/>
              </a:rPr>
              <a:t>Descriptive statistics, and probability basics</a:t>
            </a:r>
            <a:endParaRPr b="1" i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Central tendency and dispersions, bivariate analysis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Probability concepts, counting stuff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Statistical distributions - discrete and continuous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Exploratory data analysis (EDA)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❖"/>
            </a:pPr>
            <a:r>
              <a:rPr b="1" i="1" lang="en-GB">
                <a:latin typeface="Comic Sans MS"/>
                <a:ea typeface="Comic Sans MS"/>
                <a:cs typeface="Comic Sans MS"/>
                <a:sym typeface="Comic Sans MS"/>
              </a:rPr>
              <a:t>Inferential and Bayesian statistics</a:t>
            </a:r>
            <a:endParaRPr b="1" i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Estimation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P-values, confidence intervals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Hypothesis testing, ANOVA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Bayes’ rule and its applications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❖"/>
            </a:pPr>
            <a:r>
              <a:rPr b="1" i="1" lang="en-GB">
                <a:latin typeface="Comic Sans MS"/>
                <a:ea typeface="Comic Sans MS"/>
                <a:cs typeface="Comic Sans MS"/>
                <a:sym typeface="Comic Sans MS"/>
              </a:rPr>
              <a:t>Machine learning and data science applications</a:t>
            </a:r>
            <a:endParaRPr b="1" i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Linear regression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Logistic regression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Naive Bayes classification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Clustering and MLE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892" y="421300"/>
            <a:ext cx="1503075" cy="12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